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90" r:id="rId2"/>
    <p:sldId id="298" r:id="rId3"/>
    <p:sldId id="294" r:id="rId4"/>
    <p:sldId id="299" r:id="rId5"/>
    <p:sldId id="301" r:id="rId6"/>
    <p:sldId id="302" r:id="rId7"/>
    <p:sldId id="296" r:id="rId8"/>
    <p:sldId id="300" r:id="rId9"/>
    <p:sldId id="303" r:id="rId10"/>
    <p:sldId id="304" r:id="rId11"/>
    <p:sldId id="305" r:id="rId12"/>
    <p:sldId id="307" r:id="rId13"/>
    <p:sldId id="306" r:id="rId14"/>
    <p:sldId id="308" r:id="rId15"/>
    <p:sldId id="309" r:id="rId16"/>
    <p:sldId id="310" r:id="rId17"/>
    <p:sldId id="311" r:id="rId18"/>
    <p:sldId id="312" r:id="rId19"/>
  </p:sldIdLst>
  <p:sldSz cx="9144000" cy="6858000" type="screen4x3"/>
  <p:notesSz cx="9925050" cy="679608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1" d="100"/>
          <a:sy n="121" d="100"/>
        </p:scale>
        <p:origin x="-2130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4306712" cy="339581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egnaposto data 2"/>
          <p:cNvSpPr txBox="1">
            <a:spLocks noGrp="1"/>
          </p:cNvSpPr>
          <p:nvPr>
            <p:ph type="dt" sz="quarter" idx="1"/>
          </p:nvPr>
        </p:nvSpPr>
        <p:spPr>
          <a:xfrm>
            <a:off x="5618292" y="0"/>
            <a:ext cx="4306712" cy="339581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43CE47D-F42B-4C39-A401-61BA5C9DFA4E}" type="datetimeFigureOut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11/03/2013</a:t>
            </a:fld>
            <a:endParaRPr lang="it-IT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Segnaposto piè di pagina 3"/>
          <p:cNvSpPr txBox="1">
            <a:spLocks noGrp="1"/>
          </p:cNvSpPr>
          <p:nvPr>
            <p:ph type="ftr" sz="quarter" idx="2"/>
          </p:nvPr>
        </p:nvSpPr>
        <p:spPr>
          <a:xfrm>
            <a:off x="0" y="6456396"/>
            <a:ext cx="4306712" cy="339581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Segnaposto numero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5618292" y="6456396"/>
            <a:ext cx="4306712" cy="339581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472F73C3-180C-4535-92A2-C49DDA00A66F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‹N›</a:t>
            </a:fld>
            <a:endParaRPr lang="it-IT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25113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1106999" y="812520"/>
            <a:ext cx="5345279" cy="40085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19"/>
            <a:ext cx="6047639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Segnaposto intestazion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data 4"/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53608E44-C044-4C53-A67B-76EC423F7F41}" type="datetimeFigureOut">
              <a:rPr/>
              <a:pPr lvl="0"/>
              <a:t>11/03/2013</a:t>
            </a:fld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4"/>
          </p:nvPr>
        </p:nvSpPr>
        <p:spPr>
          <a:xfrm>
            <a:off x="0" y="10157399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399"/>
            <a:ext cx="3280320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C714372D-3A2C-4328-A7C5-C08167364041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410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it-IT" sz="2000" b="0" i="0" u="none" strike="noStrike" kern="1200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/>
          <p:nvPr/>
        </p:nvSpPr>
        <p:spPr>
          <a:xfrm>
            <a:off x="0" y="0"/>
            <a:ext cx="360" cy="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Times New Roman" pitchFamily="16"/>
              <a:buChar char="•"/>
              <a:tabLst/>
            </a:pPr>
            <a:r>
              <a:rPr lang="it-IT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+mn-ea" pitchFamily="2"/>
                <a:cs typeface="DejaVu Sans" pitchFamily="2"/>
              </a:rPr>
              <a:t>03/03/13</a:t>
            </a:r>
          </a:p>
        </p:txBody>
      </p:sp>
      <p:sp>
        <p:nvSpPr>
          <p:cNvPr id="3" name="CustomShape 2"/>
          <p:cNvSpPr/>
          <p:nvPr/>
        </p:nvSpPr>
        <p:spPr>
          <a:xfrm>
            <a:off x="0" y="0"/>
            <a:ext cx="360" cy="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Times New Roman" pitchFamily="16"/>
              <a:buChar char="•"/>
              <a:tabLst/>
            </a:pPr>
            <a:fld id="{C8956329-9594-42C2-B5FC-ED59AA63D747}" type="slidenum">
              <a:rPr/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45000"/>
                <a:buFont typeface="Times New Roman" pitchFamily="16"/>
                <a:buChar char="•"/>
                <a:tabLst/>
              </a:pPr>
              <a:t>1</a:t>
            </a:fld>
            <a:endParaRPr lang="it-IT" sz="1400" b="0" i="0" u="none" strike="noStrike" kern="1200" spc="0">
              <a:ln>
                <a:noFill/>
              </a:ln>
              <a:solidFill>
                <a:srgbClr val="000000"/>
              </a:solidFill>
              <a:latin typeface="Times New Roman" pitchFamily="18"/>
              <a:ea typeface="+mn-ea" pitchFamily="2"/>
              <a:cs typeface="DejaVu Sans" pitchFamily="2"/>
            </a:endParaRPr>
          </a:p>
        </p:txBody>
      </p:sp>
      <p:sp>
        <p:nvSpPr>
          <p:cNvPr id="4" name="PlaceHolder 3"/>
          <p:cNvSpPr txBox="1">
            <a:spLocks noGrp="1"/>
          </p:cNvSpPr>
          <p:nvPr>
            <p:ph type="body" sz="quarter" idx="1"/>
          </p:nvPr>
        </p:nvSpPr>
        <p:spPr>
          <a:xfrm>
            <a:off x="0" y="-199080"/>
            <a:ext cx="360" cy="397440"/>
          </a:xfrm>
        </p:spPr>
        <p:txBody>
          <a:bodyPr wrap="square" lIns="90000" tIns="45000" rIns="90000" bIns="45000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263900" y="515938"/>
            <a:ext cx="3397250" cy="254793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992520" y="3228120"/>
            <a:ext cx="7939799" cy="30582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8/19/2015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8/19/2015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8/19/2015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8/19/2015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0000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8/19/2015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quantlib.org/quantlibxl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quantlib.org/quantlibxl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316080" y="2286961"/>
            <a:ext cx="6780240" cy="21326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tabLst/>
            </a:pPr>
            <a:r>
              <a:rPr lang="it-IT" sz="2800" b="1" dirty="0" smtClean="0">
                <a:solidFill>
                  <a:srgbClr val="7C1302"/>
                </a:solidFill>
                <a:latin typeface="Times New Roman" pitchFamily="18"/>
                <a:ea typeface="DejaVu Sans" pitchFamily="2"/>
                <a:cs typeface="DejaVu Sans" pitchFamily="2"/>
              </a:rPr>
              <a:t>Il </a:t>
            </a:r>
            <a:r>
              <a:rPr lang="it-IT" sz="2800" b="1" dirty="0" err="1" smtClean="0">
                <a:solidFill>
                  <a:srgbClr val="7C1302"/>
                </a:solidFill>
                <a:latin typeface="Times New Roman" pitchFamily="18"/>
                <a:ea typeface="DejaVu Sans" pitchFamily="2"/>
                <a:cs typeface="DejaVu Sans" pitchFamily="2"/>
              </a:rPr>
              <a:t>bootstrap</a:t>
            </a:r>
            <a:endParaRPr lang="it-IT" sz="2800" b="1" i="0" u="none" strike="noStrike" kern="1200" spc="0" dirty="0">
              <a:ln>
                <a:noFill/>
              </a:ln>
              <a:solidFill>
                <a:srgbClr val="7C1302"/>
              </a:solidFill>
              <a:latin typeface="Times New Roman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848879" y="3049560"/>
            <a:ext cx="6247080" cy="23608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it-IT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2492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Il bootstrap: la costruzione delle curve di mercato</a:t>
            </a:r>
            <a:endParaRPr lang="it-IT" sz="2000" b="1" i="0" u="none" strike="noStrike" kern="1200" spc="0" dirty="0">
              <a:ln>
                <a:noFill/>
              </a:ln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524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6200" y="838200"/>
            <a:ext cx="883920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I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tassi EURIBOR ed EONIA (ed i relativi swap) sono usati per la determinazione del valore dei derivati su tasso di interesse che hanno come sottostante i tassi EURIBOR. </a:t>
            </a: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Per la valutazione corretta dei derivati è necessario disporre </a:t>
            </a:r>
            <a:r>
              <a:rPr lang="it-IT" sz="1600" i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di tassi zero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relativi ai principali tassi EONIA ed EURIBOR su sui sono “scritti” i derivati.</a:t>
            </a: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Inizieremo con la costruzione della 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curva EONIA 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che è la curva attualmente utilizzata come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proxy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dei tassi </a:t>
            </a:r>
            <a:r>
              <a:rPr lang="it-IT" sz="1600" i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risk</a:t>
            </a:r>
            <a:r>
              <a:rPr lang="it-IT" sz="1600" i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-free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Una volta costruita la curva EONIA potremo procedere anche con il bootstrap della 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curva swap vs </a:t>
            </a: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Euribor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6 Mesi 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che verrà effettuata applicando il metodo cosiddetto «</a:t>
            </a:r>
            <a:r>
              <a:rPr lang="it-IT" sz="1600" i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dual</a:t>
            </a:r>
            <a:r>
              <a:rPr lang="it-IT" sz="1600" i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1600" i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bootstrapping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».</a:t>
            </a: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67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Il bootstrap della curva </a:t>
            </a:r>
            <a:r>
              <a:rPr lang="it-IT" sz="2000" b="1" dirty="0" err="1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Eonia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524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990600"/>
            <a:ext cx="782484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Le tecniche di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bootstrapping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sono generalmente applicate per la determinazione della struttura per scadenza dei tassi di interesse che consiste nella successione dei tassi a pronti </a:t>
            </a:r>
            <a:r>
              <a:rPr lang="it-IT" sz="1600" i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𝑖</a:t>
            </a:r>
            <a:r>
              <a:rPr lang="it-I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(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0,t) con</a:t>
            </a:r>
            <a:r>
              <a:rPr lang="it-I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t=[1, n].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Ad esempio per costruire gli zero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rates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relativi alla curva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Eonia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possiamo partire dai tassi swap EONIA</a:t>
            </a:r>
          </a:p>
          <a:p>
            <a:pPr>
              <a:buNone/>
            </a:pPr>
            <a:endParaRPr lang="it-IT" sz="1600" b="1" u="sng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04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 Tassi swap su 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EONIA: dati da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InfoProvider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(1/2)</a:t>
            </a:r>
          </a:p>
        </p:txBody>
      </p:sp>
      <p:sp>
        <p:nvSpPr>
          <p:cNvPr id="4" name="CustomShape 3"/>
          <p:cNvSpPr/>
          <p:nvPr/>
        </p:nvSpPr>
        <p:spPr>
          <a:xfrm>
            <a:off x="304800" y="1524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838200"/>
            <a:ext cx="782484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pPr>
              <a:buNone/>
            </a:pPr>
            <a:endParaRPr lang="it-IT" b="1" u="sng" dirty="0" smtClean="0"/>
          </a:p>
          <a:p>
            <a:endParaRPr lang="it-IT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023" y="4495800"/>
            <a:ext cx="5255445" cy="149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371" y="1422838"/>
            <a:ext cx="4173745" cy="294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umetto 1 9"/>
          <p:cNvSpPr/>
          <p:nvPr/>
        </p:nvSpPr>
        <p:spPr>
          <a:xfrm>
            <a:off x="176048" y="895350"/>
            <a:ext cx="8815552" cy="419100"/>
          </a:xfrm>
          <a:prstGeom prst="wedgeRectCallout">
            <a:avLst>
              <a:gd name="adj1" fmla="val -20613"/>
              <a:gd name="adj2" fmla="val 50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Su terminale Bloomberg è possibile trovare molte informazioni utili per costruire la curva EONIA </a:t>
            </a:r>
          </a:p>
        </p:txBody>
      </p:sp>
      <p:sp>
        <p:nvSpPr>
          <p:cNvPr id="11" name="Fumetto 1 10"/>
          <p:cNvSpPr/>
          <p:nvPr/>
        </p:nvSpPr>
        <p:spPr>
          <a:xfrm>
            <a:off x="685800" y="1676400"/>
            <a:ext cx="2286000" cy="762000"/>
          </a:xfrm>
          <a:prstGeom prst="wedgeRectCallout">
            <a:avLst>
              <a:gd name="adj1" fmla="val 83305"/>
              <a:gd name="adj2" fmla="val -404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Ad esempio le principali caratteristiche del parametro EONIA</a:t>
            </a:r>
          </a:p>
        </p:txBody>
      </p:sp>
      <p:sp>
        <p:nvSpPr>
          <p:cNvPr id="12" name="Fumetto 1 11"/>
          <p:cNvSpPr/>
          <p:nvPr/>
        </p:nvSpPr>
        <p:spPr>
          <a:xfrm>
            <a:off x="76200" y="4861897"/>
            <a:ext cx="2286000" cy="762000"/>
          </a:xfrm>
          <a:prstGeom prst="wedgeRectCallout">
            <a:avLst>
              <a:gd name="adj1" fmla="val 83305"/>
              <a:gd name="adj2" fmla="val -404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 le principali convenzioni di calcolo applicate sul mercato dagli operatori di mercato</a:t>
            </a:r>
            <a:endParaRPr lang="it-I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0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 Tassi swap su 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EONIA: </a:t>
            </a:r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dati da </a:t>
            </a:r>
            <a:r>
              <a:rPr lang="it-IT" sz="2000" b="1" dirty="0" err="1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InfoProvider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(2/2)</a:t>
            </a:r>
          </a:p>
        </p:txBody>
      </p:sp>
      <p:sp>
        <p:nvSpPr>
          <p:cNvPr id="4" name="CustomShape 3"/>
          <p:cNvSpPr/>
          <p:nvPr/>
        </p:nvSpPr>
        <p:spPr>
          <a:xfrm>
            <a:off x="304800" y="1524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838200"/>
            <a:ext cx="782484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pPr>
              <a:buNone/>
            </a:pPr>
            <a:endParaRPr lang="it-IT" b="1" u="sng" dirty="0" smtClean="0"/>
          </a:p>
          <a:p>
            <a:endParaRPr lang="it-IT" dirty="0"/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5" y="1028700"/>
            <a:ext cx="5785134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umetto 1 9"/>
          <p:cNvSpPr/>
          <p:nvPr/>
        </p:nvSpPr>
        <p:spPr>
          <a:xfrm>
            <a:off x="5943600" y="2782741"/>
            <a:ext cx="3124200" cy="1258741"/>
          </a:xfrm>
          <a:prstGeom prst="wedgeRectCallout">
            <a:avLst>
              <a:gd name="adj1" fmla="val -70031"/>
              <a:gd name="adj2" fmla="val 72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Chiaramente sono anche disponibili le serie storiche dei valori dei tassi di mercato (ad esempio nella schermata </a:t>
            </a:r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possiamo </a:t>
            </a:r>
            <a:r>
              <a:rPr lang="it-I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vedere l’andamento del tasso swap a 2 </a:t>
            </a:r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anni)</a:t>
            </a:r>
            <a:endParaRPr lang="it-I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0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 dati di input per il </a:t>
            </a:r>
            <a:r>
              <a:rPr lang="it-IT" sz="2000" b="1" dirty="0" err="1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bootstrapping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524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838200"/>
            <a:ext cx="782484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pPr>
              <a:buNone/>
            </a:pPr>
            <a:endParaRPr lang="it-IT" b="1" u="sng" dirty="0" smtClean="0"/>
          </a:p>
          <a:p>
            <a:endParaRPr lang="it-IT" dirty="0"/>
          </a:p>
        </p:txBody>
      </p:sp>
      <p:sp>
        <p:nvSpPr>
          <p:cNvPr id="10" name="Fumetto 1 9"/>
          <p:cNvSpPr/>
          <p:nvPr/>
        </p:nvSpPr>
        <p:spPr>
          <a:xfrm>
            <a:off x="3276599" y="1675680"/>
            <a:ext cx="5408759" cy="610320"/>
          </a:xfrm>
          <a:prstGeom prst="wedgeRectCallout">
            <a:avLst>
              <a:gd name="adj1" fmla="val -54482"/>
              <a:gd name="adj2" fmla="val -876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Quando si parla di bootstrap la prima cosa da fare è individuare i </a:t>
            </a:r>
            <a:r>
              <a:rPr lang="it-IT" sz="1400" b="1" u="sng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possibili dati di input</a:t>
            </a:r>
            <a:endParaRPr lang="it-IT" sz="1400" b="1" u="sng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76142"/>
            <a:ext cx="2975742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umetto 1 8"/>
          <p:cNvSpPr/>
          <p:nvPr/>
        </p:nvSpPr>
        <p:spPr>
          <a:xfrm>
            <a:off x="3302876" y="2362200"/>
            <a:ext cx="5408759" cy="1712229"/>
          </a:xfrm>
          <a:prstGeom prst="wedgeRectCallout">
            <a:avLst>
              <a:gd name="adj1" fmla="val -558"/>
              <a:gd name="adj2" fmla="val -475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Il passo successivo è quello di individuare le «</a:t>
            </a:r>
            <a:r>
              <a:rPr lang="it-IT" sz="1400" b="1" u="sng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tipologie di tassi</a:t>
            </a:r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» utilizzati.</a:t>
            </a:r>
          </a:p>
          <a:p>
            <a:pPr algn="just"/>
            <a:endParaRPr lang="it-IT" sz="14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just"/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Per ogni «</a:t>
            </a:r>
            <a:r>
              <a:rPr lang="it-IT" sz="1400" b="1" u="sng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tipologia di tassi</a:t>
            </a:r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» si applicano algoritmi diversi </a:t>
            </a:r>
          </a:p>
          <a:p>
            <a:pPr algn="just"/>
            <a:endParaRPr lang="it-IT" sz="14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just"/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Per la curva dei tassi EONIA si usano i seguenti modelli:</a:t>
            </a:r>
          </a:p>
          <a:p>
            <a:pPr marL="342900" indent="-342900" algn="just">
              <a:buAutoNum type="alphaLcParenBoth"/>
            </a:pPr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Tassi di deposito per le scadenze fino a 12 mesi</a:t>
            </a:r>
          </a:p>
          <a:p>
            <a:pPr marL="342900" indent="-342900" algn="just">
              <a:buAutoNum type="alphaLcParenBoth"/>
            </a:pPr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Tassi swap per le scadenze &gt; 12 mesi</a:t>
            </a:r>
            <a:endParaRPr lang="it-I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11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2362200" y="1768421"/>
            <a:ext cx="4267200" cy="2362200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it-I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it-I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 </a:t>
            </a:r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tassi di deposito</a:t>
            </a:r>
          </a:p>
        </p:txBody>
      </p:sp>
      <p:sp>
        <p:nvSpPr>
          <p:cNvPr id="4" name="CustomShape 3"/>
          <p:cNvSpPr/>
          <p:nvPr/>
        </p:nvSpPr>
        <p:spPr>
          <a:xfrm>
            <a:off x="304800" y="1524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838200"/>
            <a:ext cx="906780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Quando si effettua il bootstrap a partire dai tassi di deposito si cerca il tasso               che risolve l’equazione di seguito rappresentata: </a:t>
            </a: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087373"/>
              </p:ext>
            </p:extLst>
          </p:nvPr>
        </p:nvGraphicFramePr>
        <p:xfrm>
          <a:off x="2526506" y="1798638"/>
          <a:ext cx="3938588" cy="254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76" name="Equazione" r:id="rId4" imgW="2831760" imgH="1828800" progId="Equation.3">
                  <p:embed/>
                </p:oleObj>
              </mc:Choice>
              <mc:Fallback>
                <p:oleObj name="Equazione" r:id="rId4" imgW="2831760" imgH="1828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6506" y="1798638"/>
                        <a:ext cx="3938588" cy="254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e 4"/>
          <p:cNvSpPr/>
          <p:nvPr/>
        </p:nvSpPr>
        <p:spPr>
          <a:xfrm>
            <a:off x="3886200" y="1768421"/>
            <a:ext cx="381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289806"/>
              </p:ext>
            </p:extLst>
          </p:nvPr>
        </p:nvGraphicFramePr>
        <p:xfrm>
          <a:off x="7162800" y="867103"/>
          <a:ext cx="9334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77" name="Equazione" r:id="rId6" imgW="266400" imgH="228600" progId="Equation.3">
                  <p:embed/>
                </p:oleObj>
              </mc:Choice>
              <mc:Fallback>
                <p:oleObj name="Equazione" r:id="rId6" imgW="266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62800" y="867103"/>
                        <a:ext cx="93345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604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 </a:t>
            </a:r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tassi 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swap OIS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524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838200"/>
            <a:ext cx="807720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Quando si effettua il bootstrap utilizzando tassi swap EONIA, si 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assume che uno swap stipulato a condizioni di mercato in t=0 abbia </a:t>
            </a:r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un valore attuale 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pari a 0</a:t>
            </a:r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  <a:p>
            <a:endParaRPr lang="it-IT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Il valore attuale di uno swap è pari a  PV 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(</a:t>
            </a:r>
            <a:r>
              <a:rPr lang="it-IT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FloatingLeg</a:t>
            </a:r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 - PV 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(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Fixed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Leg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</a:t>
            </a:r>
          </a:p>
          <a:p>
            <a:endParaRPr lang="it-IT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Ipotizzando 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che la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Floating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Leg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abbia cedole indicizzate alla stessa curva con cui se calcola il valore attuale e che sia previsto lo scambio del nozionale a scadenza, è possibile assumere che il PV (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Floating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Leg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 = 100</a:t>
            </a:r>
          </a:p>
          <a:p>
            <a:endParaRPr lang="it-IT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Di 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conseguenza,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affinchè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lo swap </a:t>
            </a:r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abbia valore attuale 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= 0 sarà necessario assumere che il PV (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Fixed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Leg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 = PV (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Floating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Leg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) = 100  </a:t>
            </a:r>
            <a:endParaRPr lang="it-IT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Quindi, </a:t>
            </a:r>
            <a:r>
              <a:rPr lang="it-I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q</a:t>
            </a:r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uando si effettua il bootstrap a partire dai tassi swap si cerca il tasso  </a:t>
            </a:r>
            <a:r>
              <a:rPr lang="it-IT" sz="14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14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       che risolve l’equazione di seguito rappresentata: </a:t>
            </a:r>
          </a:p>
          <a:p>
            <a:pPr marL="0" indent="0">
              <a:buNone/>
            </a:pPr>
            <a:endParaRPr lang="it-IT" sz="14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4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4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3202100"/>
              </p:ext>
            </p:extLst>
          </p:nvPr>
        </p:nvGraphicFramePr>
        <p:xfrm>
          <a:off x="6553200" y="3581400"/>
          <a:ext cx="56230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8" name="Equazione" r:id="rId4" imgW="266400" imgH="228600" progId="Equation.3">
                  <p:embed/>
                </p:oleObj>
              </mc:Choice>
              <mc:Fallback>
                <p:oleObj name="Equazione" r:id="rId4" imgW="266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53200" y="3581400"/>
                        <a:ext cx="562303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2667000" y="4343400"/>
            <a:ext cx="3352800" cy="2362200"/>
          </a:xfrm>
          <a:prstGeom prst="rect">
            <a:avLst/>
          </a:prstGeom>
          <a:solidFill>
            <a:schemeClr val="accent3">
              <a:lumMod val="60000"/>
              <a:lumOff val="40000"/>
              <a:alpha val="28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 smtClean="0">
              <a:solidFill>
                <a:srgbClr val="00B050"/>
              </a:solidFill>
            </a:endParaRPr>
          </a:p>
          <a:p>
            <a:pPr algn="ctr"/>
            <a:endParaRPr lang="it-IT" dirty="0" smtClean="0">
              <a:solidFill>
                <a:srgbClr val="00B050"/>
              </a:solidFill>
            </a:endParaRPr>
          </a:p>
          <a:p>
            <a:pPr algn="ctr"/>
            <a:endParaRPr lang="it-IT" dirty="0" smtClean="0">
              <a:solidFill>
                <a:srgbClr val="00B050"/>
              </a:solidFill>
            </a:endParaRPr>
          </a:p>
          <a:p>
            <a:pPr algn="ctr"/>
            <a:endParaRPr lang="it-IT" dirty="0" smtClean="0">
              <a:solidFill>
                <a:srgbClr val="00B050"/>
              </a:solidFill>
            </a:endParaRPr>
          </a:p>
          <a:p>
            <a:pPr algn="ctr"/>
            <a:endParaRPr lang="it-IT" dirty="0" smtClean="0">
              <a:solidFill>
                <a:srgbClr val="00B050"/>
              </a:solidFill>
            </a:endParaRPr>
          </a:p>
          <a:p>
            <a:pPr algn="ctr"/>
            <a:r>
              <a:rPr lang="it-IT" dirty="0" smtClean="0">
                <a:solidFill>
                  <a:srgbClr val="00B050"/>
                </a:solidFill>
              </a:rPr>
              <a:t> </a:t>
            </a:r>
            <a:endParaRPr lang="it-IT" dirty="0">
              <a:solidFill>
                <a:srgbClr val="00B050"/>
              </a:solidFill>
            </a:endParaRP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968888"/>
              </p:ext>
            </p:extLst>
          </p:nvPr>
        </p:nvGraphicFramePr>
        <p:xfrm>
          <a:off x="2765425" y="4345710"/>
          <a:ext cx="3178175" cy="238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9" name="Equazione" r:id="rId6" imgW="2387520" imgH="1790640" progId="Equation.3">
                  <p:embed/>
                </p:oleObj>
              </mc:Choice>
              <mc:Fallback>
                <p:oleObj name="Equazione" r:id="rId6" imgW="2387520" imgH="1790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4345710"/>
                        <a:ext cx="3178175" cy="2387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e 13"/>
          <p:cNvSpPr/>
          <p:nvPr/>
        </p:nvSpPr>
        <p:spPr>
          <a:xfrm>
            <a:off x="2743200" y="4419600"/>
            <a:ext cx="381000" cy="381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2 8"/>
          <p:cNvCxnSpPr>
            <a:stCxn id="14" idx="3"/>
            <a:endCxn id="15" idx="3"/>
          </p:cNvCxnSpPr>
          <p:nvPr/>
        </p:nvCxnSpPr>
        <p:spPr>
          <a:xfrm flipH="1" flipV="1">
            <a:off x="2209800" y="4655991"/>
            <a:ext cx="589196" cy="88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381000" y="4486714"/>
            <a:ext cx="1828800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PV (</a:t>
            </a:r>
            <a:r>
              <a:rPr lang="it-IT" sz="1600" dirty="0" err="1" smtClean="0"/>
              <a:t>Floating</a:t>
            </a:r>
            <a:r>
              <a:rPr lang="it-IT" sz="1600" dirty="0" smtClean="0"/>
              <a:t> </a:t>
            </a:r>
            <a:r>
              <a:rPr lang="it-IT" sz="1600" dirty="0" err="1" smtClean="0"/>
              <a:t>Leg</a:t>
            </a:r>
            <a:r>
              <a:rPr lang="it-IT" sz="1600" dirty="0" smtClean="0"/>
              <a:t>)</a:t>
            </a:r>
            <a:endParaRPr lang="it-IT" sz="1600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6477000" y="4431268"/>
            <a:ext cx="1828800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PV (</a:t>
            </a:r>
            <a:r>
              <a:rPr lang="it-IT" sz="1600" dirty="0" err="1" smtClean="0"/>
              <a:t>Fixed</a:t>
            </a:r>
            <a:r>
              <a:rPr lang="it-IT" sz="1600" dirty="0" smtClean="0"/>
              <a:t> </a:t>
            </a:r>
            <a:r>
              <a:rPr lang="it-IT" sz="1600" dirty="0" err="1" smtClean="0"/>
              <a:t>Leg</a:t>
            </a:r>
            <a:r>
              <a:rPr lang="it-IT" sz="1600" dirty="0" smtClean="0"/>
              <a:t>)</a:t>
            </a:r>
            <a:endParaRPr lang="it-IT" sz="1600" dirty="0"/>
          </a:p>
        </p:txBody>
      </p:sp>
      <p:sp>
        <p:nvSpPr>
          <p:cNvPr id="20" name="Ovale 19"/>
          <p:cNvSpPr/>
          <p:nvPr/>
        </p:nvSpPr>
        <p:spPr>
          <a:xfrm>
            <a:off x="3200400" y="4114800"/>
            <a:ext cx="2819400" cy="914400"/>
          </a:xfrm>
          <a:prstGeom prst="ellipse">
            <a:avLst/>
          </a:prstGeom>
          <a:noFill/>
          <a:ln cmpd="sng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1" name="Connettore 2 20"/>
          <p:cNvCxnSpPr>
            <a:stCxn id="20" idx="6"/>
            <a:endCxn id="19" idx="1"/>
          </p:cNvCxnSpPr>
          <p:nvPr/>
        </p:nvCxnSpPr>
        <p:spPr>
          <a:xfrm>
            <a:off x="6019800" y="4572000"/>
            <a:ext cx="457200" cy="28545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24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Le QuantLib per la matematica finanziaria</a:t>
            </a:r>
          </a:p>
        </p:txBody>
      </p:sp>
      <p:sp>
        <p:nvSpPr>
          <p:cNvPr id="4" name="CustomShape 3"/>
          <p:cNvSpPr/>
          <p:nvPr/>
        </p:nvSpPr>
        <p:spPr>
          <a:xfrm>
            <a:off x="304800" y="1524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533400"/>
            <a:ext cx="914400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Il processo di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bootstrapping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può essere molto lungo e macchinoso. Per questo motivo, può essere utile utilizzare strumenti informativi di supporto. Tra questi, negli ultimi anni si sono sviluppate le 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QuantLib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. Basta andare sul </a:t>
            </a:r>
            <a:r>
              <a:rPr lang="it-I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sito </a:t>
            </a:r>
            <a:r>
              <a:rPr lang="it-IT" sz="1600" b="1" dirty="0">
                <a:solidFill>
                  <a:srgbClr val="7030A0"/>
                </a:solidFill>
                <a:latin typeface="Segoe UI" pitchFamily="34" charset="0"/>
                <a:ea typeface="Segoe UI" pitchFamily="34" charset="0"/>
                <a:cs typeface="Segoe UI" pitchFamily="34" charset="0"/>
                <a:hlinkClick r:id="rId3"/>
              </a:rPr>
              <a:t>http://quantlib.org/index.shtml</a:t>
            </a:r>
            <a:endParaRPr lang="it-IT" sz="1600" b="1" dirty="0" smtClean="0">
              <a:solidFill>
                <a:srgbClr val="7030A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27" y="1821437"/>
            <a:ext cx="8821145" cy="411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umetto 1 5"/>
          <p:cNvSpPr/>
          <p:nvPr/>
        </p:nvSpPr>
        <p:spPr>
          <a:xfrm>
            <a:off x="5715000" y="5334000"/>
            <a:ext cx="3352800" cy="762000"/>
          </a:xfrm>
          <a:prstGeom prst="wedgeRectCallout">
            <a:avLst>
              <a:gd name="adj1" fmla="val -24880"/>
              <a:gd name="adj2" fmla="val -704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(+) Le QuantLib </a:t>
            </a:r>
            <a:r>
              <a:rPr lang="it-IT" sz="12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non sono a pagamento</a:t>
            </a:r>
          </a:p>
          <a:p>
            <a:pPr algn="ctr"/>
            <a:r>
              <a:rPr lang="it-IT" sz="12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(-) </a:t>
            </a:r>
            <a:r>
              <a:rPr lang="it-IT" sz="12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Bisogna imparare ad utilizzarle</a:t>
            </a:r>
          </a:p>
          <a:p>
            <a:pPr algn="ctr"/>
            <a:r>
              <a:rPr lang="it-IT" sz="12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(+) in rete si possono trovare  molti suggerimenti degli </a:t>
            </a:r>
            <a:r>
              <a:rPr lang="it-IT" sz="12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altri utilizzatori</a:t>
            </a:r>
            <a:endParaRPr lang="it-IT" sz="12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74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Le QuantLib 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per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xls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524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533400"/>
            <a:ext cx="914400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Noi useremo le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quantlib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costruite come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add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in per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excel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e disponibili </a:t>
            </a:r>
            <a:r>
              <a:rPr lang="it-I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al sito </a:t>
            </a:r>
            <a:r>
              <a:rPr lang="it-IT" sz="1600" b="1" dirty="0">
                <a:latin typeface="Segoe UI" pitchFamily="34" charset="0"/>
                <a:ea typeface="Segoe UI" pitchFamily="34" charset="0"/>
                <a:cs typeface="Segoe UI" pitchFamily="34" charset="0"/>
                <a:hlinkClick r:id="rId3"/>
              </a:rPr>
              <a:t>http://quantlib.org/quantlibxl/</a:t>
            </a:r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74946"/>
            <a:ext cx="5134695" cy="4240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umetto 1 5"/>
          <p:cNvSpPr/>
          <p:nvPr/>
        </p:nvSpPr>
        <p:spPr>
          <a:xfrm>
            <a:off x="6019800" y="3276600"/>
            <a:ext cx="3048000" cy="1371600"/>
          </a:xfrm>
          <a:prstGeom prst="wedgeRectCallout">
            <a:avLst>
              <a:gd name="adj1" fmla="val -64849"/>
              <a:gd name="adj2" fmla="val -45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La prima cosa da fare è scaricare il pacchetto.</a:t>
            </a:r>
          </a:p>
          <a:p>
            <a:pPr algn="ctr"/>
            <a:endParaRPr lang="it-IT" sz="12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it-IT" sz="12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(!) </a:t>
            </a:r>
            <a:r>
              <a:rPr lang="it-IT" sz="1100" i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Prima di aprire il foglio </a:t>
            </a:r>
            <a:r>
              <a:rPr lang="it-IT" sz="1100" i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xls</a:t>
            </a:r>
            <a:r>
              <a:rPr lang="it-IT" sz="1100" i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, lanciamo sempre l’</a:t>
            </a:r>
            <a:r>
              <a:rPr lang="it-IT" sz="1100" i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add</a:t>
            </a:r>
            <a:r>
              <a:rPr lang="it-IT" sz="1100" i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in compilata per </a:t>
            </a:r>
            <a:r>
              <a:rPr lang="it-IT" sz="1100" i="1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excel</a:t>
            </a:r>
            <a:r>
              <a:rPr lang="it-IT" sz="1100" i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 «QuantLibXL-vc120-mt-s-1_5_0»</a:t>
            </a:r>
          </a:p>
          <a:p>
            <a:pPr algn="ctr"/>
            <a:endParaRPr lang="it-IT" sz="12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Fumetto 1 8"/>
          <p:cNvSpPr/>
          <p:nvPr/>
        </p:nvSpPr>
        <p:spPr>
          <a:xfrm>
            <a:off x="5943600" y="5029200"/>
            <a:ext cx="3048000" cy="1371600"/>
          </a:xfrm>
          <a:prstGeom prst="wedgeRectCallout">
            <a:avLst>
              <a:gd name="adj1" fmla="val -49849"/>
              <a:gd name="adj2" fmla="val -243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u="sng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Esercizio n°1</a:t>
            </a:r>
          </a:p>
          <a:p>
            <a:pPr algn="ctr"/>
            <a:endParaRPr lang="it-IT" sz="12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it-IT" sz="1200" i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A partire dai dati di input riportati nel file «EONIA_input.xls» costruiamo la curva </a:t>
            </a:r>
            <a:r>
              <a:rPr lang="it-IT" sz="1200" i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bootstrappata</a:t>
            </a:r>
            <a:r>
              <a:rPr lang="it-IT" sz="1200" i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usando le QuantLib</a:t>
            </a:r>
            <a:endParaRPr lang="it-IT" sz="1100" i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endParaRPr lang="it-IT" sz="12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8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914400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Esercizio 1 –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1 – Versione e data di riferimento del file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143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0"/>
            <a:ext cx="9144000" cy="2057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1: Versione e data di riferimento del file</a:t>
            </a: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Prima di iniziare a fare il bootstrap, bisogna effettuare alcuni controlli:</a:t>
            </a:r>
          </a:p>
          <a:p>
            <a:endParaRPr lang="it-I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Verificare la versione delle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quantlib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che stiamo usando: basta digitare in una casella il comando «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ohVersion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()». Nel nostro caso vogliamo vedere come output «1.5.0»</a:t>
            </a:r>
          </a:p>
          <a:p>
            <a:pPr marL="742950" lvl="1" indent="-285750">
              <a:buFontTx/>
              <a:buChar char="-"/>
            </a:pP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Fissare la data di analisi. Ad esempio i dati del nostro esempio si riferiscono al 17 agosto 2015 e quindi vogliamo che la data di riferimento del file sia il 17 agosto 2015. Per fare questo dobbiamo usare la </a:t>
            </a:r>
            <a:r>
              <a:rPr lang="it-I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funzione  </a:t>
            </a: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qlSettingsSetEvaluationDate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()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.  Per sapere come «fare funzionare» questa funzione basta imparare a leggere la documentazione «on line»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556255"/>
            <a:ext cx="3756892" cy="199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43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914400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Esercizio 1 –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1 – Versione e data di riferimento del file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143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967070"/>
            <a:ext cx="8859319" cy="3604930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002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799956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Esercizio 1 –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2 – Costruzione Indice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143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457200"/>
            <a:ext cx="9144000" cy="1295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pPr marL="0" indent="0">
              <a:buNone/>
            </a:pP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2: costruzione dell’Indice </a:t>
            </a: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Eonia</a:t>
            </a:r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Cliccando sulla funzione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qlEonia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(), sappiamo che cosa produrremo usando quella funzione e quali sono i dati di input necessari. La cosa più comoda è copiare la «sintassi» prevista per la funzione direttamente su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excel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e costruire la funzione…</a:t>
            </a:r>
          </a:p>
          <a:p>
            <a:endParaRPr lang="it-I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8695548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34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914400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Esercizio 1 –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3 – Costruzione «Anagrafiche» dei tassi di deposito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143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685800"/>
            <a:ext cx="9144000" cy="45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pPr marL="0" indent="0">
              <a:buNone/>
            </a:pP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3: costruzione «Anagrafiche» dei tassi di deposito </a:t>
            </a:r>
          </a:p>
          <a:p>
            <a:pPr marL="0" indent="0"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Per costruire le «anagrafiche», possiamo usare i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RateHelper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delle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Quantlib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, che sono diversi a seconda della famiglia di tassi che vogliamo trattare. Nel nostro caso dobbiamo usare la funzione «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qlDepositRateHelper2()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»</a:t>
            </a:r>
          </a:p>
          <a:p>
            <a:endParaRPr lang="it-I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33605"/>
            <a:ext cx="8382000" cy="459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478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914400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Esercizio 1 –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4 – Costruzione «Anagrafiche» dei tassi swap OIS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143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685800"/>
            <a:ext cx="9144000" cy="45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pPr marL="0" indent="0">
              <a:buNone/>
            </a:pP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4: costruzione «Anagrafiche» dei tassi swap OIS </a:t>
            </a:r>
          </a:p>
          <a:p>
            <a:pPr marL="0" indent="0"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Per costruire le «anagrafiche», possiamo usare i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RateHelper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delle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Quantlib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, che sono diversi a seconda della famiglia di tassi che vogliamo trattare. Nel nostro caso dobbiamo usare la funzione «</a:t>
            </a: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qlOISRateHelper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()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»</a:t>
            </a:r>
          </a:p>
          <a:p>
            <a:endParaRPr lang="it-I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199"/>
            <a:ext cx="8228160" cy="4398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625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914400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Esercizio 1 –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5 – Selezione nodi della curva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143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685800"/>
            <a:ext cx="9144000" cy="45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pPr marL="0" indent="0">
              <a:buNone/>
            </a:pP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5: selezione nodi della curva </a:t>
            </a:r>
          </a:p>
          <a:p>
            <a:pPr marL="0" indent="0"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Per selezionare i nodi della curva e se necessario attribuire delle priorità nell’impiego dei dati di mercato nell’ambito del processo di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bootstrapping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, possiamo usare la funzione «</a:t>
            </a: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qlRateHelperSelection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()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»</a:t>
            </a:r>
          </a:p>
          <a:p>
            <a:endParaRPr lang="it-I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62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58577"/>
            <a:ext cx="6024024" cy="4847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14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914400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Esercizio 1 –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6 – Bootstrap della curva (1/2)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CustomShape 3"/>
          <p:cNvSpPr/>
          <p:nvPr/>
        </p:nvSpPr>
        <p:spPr>
          <a:xfrm>
            <a:off x="304800" y="1143000"/>
            <a:ext cx="8228160" cy="4410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/>
          <a:p>
            <a:pPr marL="285750" indent="-285750" algn="just" hangingPunct="0">
              <a:buSzPct val="45000"/>
              <a:buFont typeface="Wingdings" pitchFamily="2" charset="2"/>
              <a:buChar char="v"/>
            </a:pPr>
            <a:endParaRPr lang="it-IT" dirty="0">
              <a:solidFill>
                <a:srgbClr val="000000"/>
              </a:solidFill>
              <a:latin typeface="Times New Roman" pitchFamily="18" charset="0"/>
              <a:ea typeface="DejaVu Sans" pitchFamily="2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685800"/>
            <a:ext cx="9144000" cy="45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pPr marL="0" indent="0">
              <a:buNone/>
            </a:pP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6: bootstrap della curva </a:t>
            </a:r>
          </a:p>
          <a:p>
            <a:pPr marL="0" indent="0"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Per effettuare il bootstrap della curva si può usare la funzione </a:t>
            </a: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qlPiecewiseYieldCurve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()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</a:p>
          <a:p>
            <a:endParaRPr lang="it-I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728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33" y="1371599"/>
            <a:ext cx="8285967" cy="487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133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/>
          <p:cNvSpPr/>
          <p:nvPr/>
        </p:nvSpPr>
        <p:spPr>
          <a:xfrm>
            <a:off x="0" y="-380880"/>
            <a:ext cx="9144000" cy="1293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hangingPunct="0"/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Esercizio 1 – </a:t>
            </a:r>
            <a:r>
              <a:rPr lang="it-IT" sz="2000" b="1" dirty="0" err="1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2000" b="1" dirty="0" smtClean="0">
                <a:solidFill>
                  <a:srgbClr val="7C130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6 – Bootstrap della curva (2/2)</a:t>
            </a:r>
            <a:endParaRPr lang="it-IT" sz="2000" b="1" dirty="0">
              <a:solidFill>
                <a:srgbClr val="7C130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685800"/>
            <a:ext cx="9144000" cy="45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/>
          <a:lstStyle>
            <a:defPPr>
              <a:defRPr lang="it-IT"/>
            </a:defPPr>
            <a:lvl1pPr marL="285750" indent="-285750" algn="just" hangingPunct="0">
              <a:buSzPct val="45000"/>
              <a:buFont typeface="Wingdings" pitchFamily="2" charset="2"/>
              <a:buChar char="v"/>
              <a:defRPr>
                <a:solidFill>
                  <a:srgbClr val="000000"/>
                </a:solidFill>
                <a:latin typeface="Times New Roman" pitchFamily="18" charset="0"/>
                <a:ea typeface="DejaVu Sans" pitchFamily="2"/>
                <a:cs typeface="Times New Roman" pitchFamily="18" charset="0"/>
              </a:defRPr>
            </a:lvl1pPr>
          </a:lstStyle>
          <a:p>
            <a:pPr marL="0" indent="0">
              <a:buNone/>
            </a:pPr>
            <a:r>
              <a:rPr lang="it-IT" sz="1600" b="1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Step</a:t>
            </a:r>
            <a:r>
              <a:rPr lang="it-IT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6: bootstrap della curva </a:t>
            </a:r>
          </a:p>
          <a:p>
            <a:pPr marL="0" indent="0"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Una volta costruita la curva si possono usare le 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funzioni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qlPiecewiseYieldCurveDates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()</a:t>
            </a:r>
            <a:r>
              <a:rPr lang="it-IT" sz="1600" dirty="0" smtClean="0"/>
              <a:t> e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qlPiecewiseYieldCurveData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() per determinare i vettori di date e discount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factor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, da cui, ipotizzando di lavorare in regime di capitalizzazione continua si può ipotizzare di estrapolare anche la successione dei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rates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, ovvero dei tassi </a:t>
            </a:r>
            <a:r>
              <a:rPr lang="it-I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a pronti </a:t>
            </a:r>
            <a:r>
              <a:rPr lang="it-IT" sz="1600" i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𝑖</a:t>
            </a:r>
            <a:r>
              <a:rPr lang="it-I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(0,t) con t=[1, n</a:t>
            </a: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] che rappresentavano proprio l’obiettivo del nostro esercizio di </a:t>
            </a:r>
            <a:r>
              <a:rPr lang="it-IT" sz="1600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bootstrapping</a:t>
            </a:r>
            <a:r>
              <a:rPr lang="it-IT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:</a:t>
            </a:r>
            <a:endParaRPr lang="it-IT" sz="1600" b="1" dirty="0">
              <a:latin typeface="Arial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b="1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it-IT" sz="1600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>
              <a:buNone/>
            </a:pPr>
            <a:r>
              <a:rPr lang="it-IT" sz="16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it-IT" sz="1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8908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399549"/>
            <a:ext cx="6781800" cy="445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955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1163</Words>
  <Application>Microsoft Office PowerPoint</Application>
  <PresentationFormat>Presentazione su schermo (4:3)</PresentationFormat>
  <Paragraphs>148</Paragraphs>
  <Slides>18</Slides>
  <Notes>18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0" baseType="lpstr">
      <vt:lpstr>Executive</vt:lpstr>
      <vt:lpstr>Equazione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BUTTARAZZI SILVIA (BP)</dc:creator>
  <cp:lastModifiedBy>buttara4</cp:lastModifiedBy>
  <cp:revision>87</cp:revision>
  <dcterms:modified xsi:type="dcterms:W3CDTF">2015-08-19T16:57:38Z</dcterms:modified>
</cp:coreProperties>
</file>